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August 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55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9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7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9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3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956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4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August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9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August 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&#10;&#10;Description automatically generated">
            <a:extLst>
              <a:ext uri="{FF2B5EF4-FFF2-40B4-BE49-F238E27FC236}">
                <a16:creationId xmlns:a16="http://schemas.microsoft.com/office/drawing/2014/main" id="{0C265624-85F1-454C-9B7C-0A4BE2981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8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AB0E4-FE1A-2C4A-BD8F-D6F1A65D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9707" y="1985412"/>
            <a:ext cx="6871429" cy="2887174"/>
          </a:xfrm>
        </p:spPr>
        <p:txBody>
          <a:bodyPr anchor="b">
            <a:normAutofit/>
          </a:bodyPr>
          <a:lstStyle/>
          <a:p>
            <a:pPr algn="r"/>
            <a:r>
              <a:rPr lang="en-US" sz="5400" dirty="0"/>
              <a:t>IBM Data Science Capstone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2711F-297C-9A4E-A010-2ADE0FA90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150672"/>
            <a:ext cx="5545137" cy="768215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60000"/>
                  </a:schemeClr>
                </a:solidFill>
              </a:rPr>
              <a:t>Housing Analysis of Rockville, MD</a:t>
            </a:r>
          </a:p>
        </p:txBody>
      </p:sp>
    </p:spTree>
    <p:extLst>
      <p:ext uri="{BB962C8B-B14F-4D97-AF65-F5344CB8AC3E}">
        <p14:creationId xmlns:p14="http://schemas.microsoft.com/office/powerpoint/2010/main" val="161828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39FD-668B-3442-83D5-658A868A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Venues of Each Neighborhood</a:t>
            </a: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D003EA40-E67C-5547-B2FE-852804E381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34009" y="1945588"/>
            <a:ext cx="11323981" cy="45157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2863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7029-32DC-6C40-8E12-4B1CD66E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07" y="4879332"/>
            <a:ext cx="3273440" cy="1700418"/>
          </a:xfrm>
        </p:spPr>
        <p:txBody>
          <a:bodyPr>
            <a:normAutofit/>
          </a:bodyPr>
          <a:lstStyle/>
          <a:p>
            <a:r>
              <a:rPr lang="en-US" dirty="0"/>
              <a:t>Clusters of Venues</a:t>
            </a:r>
          </a:p>
        </p:txBody>
      </p:sp>
      <p:pic>
        <p:nvPicPr>
          <p:cNvPr id="36" name="Content Placeholder 35" descr="A close up of a map&#10;&#10;Description automatically generated">
            <a:extLst>
              <a:ext uri="{FF2B5EF4-FFF2-40B4-BE49-F238E27FC236}">
                <a16:creationId xmlns:a16="http://schemas.microsoft.com/office/drawing/2014/main" id="{45DC2020-C0BD-B143-BA6F-E4579B3F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514" y="0"/>
            <a:ext cx="9266486" cy="4504267"/>
          </a:xfrm>
        </p:spPr>
      </p:pic>
      <p:pic>
        <p:nvPicPr>
          <p:cNvPr id="37" name="image14.png">
            <a:extLst>
              <a:ext uri="{FF2B5EF4-FFF2-40B4-BE49-F238E27FC236}">
                <a16:creationId xmlns:a16="http://schemas.microsoft.com/office/drawing/2014/main" id="{EC8E0A95-6DF1-2A46-8B1B-0C184BD521B6}"/>
              </a:ext>
            </a:extLst>
          </p:cNvPr>
          <p:cNvPicPr/>
          <p:nvPr/>
        </p:nvPicPr>
        <p:blipFill>
          <a:blip r:embed="rId3"/>
          <a:srcRect l="7532" t="8750" r="8814"/>
          <a:stretch>
            <a:fillRect/>
          </a:stretch>
        </p:blipFill>
        <p:spPr>
          <a:xfrm>
            <a:off x="5030435" y="4848662"/>
            <a:ext cx="4681976" cy="17004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8244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8FDA-BEF2-FC44-A287-AA4D5E04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1</a:t>
            </a:r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5D45DEDA-FDFF-D44E-BFEA-ED7A61F554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0096" y="1657818"/>
            <a:ext cx="12212192" cy="52001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611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9680-9920-6747-BB96-F8AF5A89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2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C9872062-24E2-D647-AC50-60D659061F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222608"/>
            <a:ext cx="12192000" cy="46353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794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DA4F-0D4D-1349-8C9E-7A770A97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</a:t>
            </a:r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B7065157-C068-6A46-9659-AE52C9529D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" y="2114549"/>
            <a:ext cx="12192001" cy="47434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4559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ECE-5D23-C744-91BB-CDD3E98F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4</a:t>
            </a:r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7651DDD5-A46C-2A44-B5D8-DB451C11ED4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401094"/>
            <a:ext cx="12192000" cy="44569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7436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4603-39AE-6A41-993B-9851B079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5</a:t>
            </a:r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088272E8-5E97-1E47-8D61-9CCA59C93D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607102"/>
            <a:ext cx="12192000" cy="52508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563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BAC4-E3C8-684C-89EF-49748E15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6</a:t>
            </a:r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A9C2CA5B-EFF7-624B-A764-C0B1BD2C5B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740375"/>
            <a:ext cx="12192000" cy="51176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207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46AA3-D8F8-6744-B498-1EC7CD47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Conclusion &amp; Future Directions</a:t>
            </a:r>
          </a:p>
        </p:txBody>
      </p:sp>
      <p:pic>
        <p:nvPicPr>
          <p:cNvPr id="4" name="Picture 3" descr="A sign on the side of a road&#10;&#10;Description automatically generated">
            <a:extLst>
              <a:ext uri="{FF2B5EF4-FFF2-40B4-BE49-F238E27FC236}">
                <a16:creationId xmlns:a16="http://schemas.microsoft.com/office/drawing/2014/main" id="{2A75AA91-FC4A-7642-996C-7E03B59E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8" y="549275"/>
            <a:ext cx="6364034" cy="575945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8544-7AF3-1448-8AA2-CE8D16625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800" dirty="0"/>
              <a:t>Analyze and produce useful insights of the housing market of Rockville, MD</a:t>
            </a:r>
          </a:p>
          <a:p>
            <a:r>
              <a:rPr lang="en-US" sz="1800" dirty="0"/>
              <a:t>Accuracy of the models has room for improvement</a:t>
            </a:r>
          </a:p>
          <a:p>
            <a:r>
              <a:rPr lang="en-US" sz="1800" dirty="0"/>
              <a:t>Incorporate Crime data and Public School Rating data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951B6-4189-2943-AA25-CE8DB170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Background &amp; </a:t>
            </a:r>
            <a:br>
              <a:rPr lang="en-US" dirty="0"/>
            </a:br>
            <a:r>
              <a:rPr lang="en-US" dirty="0"/>
              <a:t>Problem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597E570-CDDA-944A-8EDB-EC719E86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3" y="1672239"/>
            <a:ext cx="5092062" cy="3513521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65DC-ADC5-5F48-A69B-A1346F060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63141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Located approximately 14 miles north of Washington D.C., Rockville is home to a well-educated diverse population and serves as an employment center for national biomed corporations, the federal government and county government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Due to its rapid growth,  the population of single-person households, including young people starting out in their careers has increased substantially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This project aims to provide a big picture of the housing market (i.e. price range, home conditions, etc.) of Rockville and the surrounding neighborhoods. </a:t>
            </a:r>
          </a:p>
        </p:txBody>
      </p:sp>
    </p:spTree>
    <p:extLst>
      <p:ext uri="{BB962C8B-B14F-4D97-AF65-F5344CB8AC3E}">
        <p14:creationId xmlns:p14="http://schemas.microsoft.com/office/powerpoint/2010/main" val="131304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AB622-DA96-CA42-88C3-2F6CE096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Interests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C4921-7215-504C-AB52-F2DD56A67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4812" b="18775"/>
          <a:stretch/>
        </p:blipFill>
        <p:spPr>
          <a:xfrm>
            <a:off x="20" y="1"/>
            <a:ext cx="12191980" cy="4003364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26" name="Oval 17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68F0-6CE5-A444-B663-F0B7DFEBB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457200">
              <a:lnSpc>
                <a:spcPct val="100000"/>
              </a:lnSpc>
            </a:pPr>
            <a:r>
              <a:rPr lang="en-US" sz="1800" dirty="0"/>
              <a:t>Analyzing the distribution of single-home housing in Rockville and its nearby neighborhoods</a:t>
            </a:r>
          </a:p>
          <a:p>
            <a:pPr marL="457200">
              <a:lnSpc>
                <a:spcPct val="100000"/>
              </a:lnSpc>
            </a:pPr>
            <a:r>
              <a:rPr lang="en-US" sz="1800" dirty="0"/>
              <a:t>Determining the common features that drive housing cost</a:t>
            </a:r>
          </a:p>
          <a:p>
            <a:pPr marL="457200">
              <a:lnSpc>
                <a:spcPct val="100000"/>
              </a:lnSpc>
            </a:pPr>
            <a:r>
              <a:rPr lang="en-US" sz="1800" dirty="0"/>
              <a:t>Exploring the most popular venues around the areas of interest</a:t>
            </a:r>
          </a:p>
          <a:p>
            <a:pPr marL="0"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562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0379-CF0C-BA4A-9314-2EE1F142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Acquisition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E7283-705A-7F4B-9FB9-DE614B7D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148952"/>
            <a:ext cx="5429114" cy="3515555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/>
              <a:t>Property listing data collected from Redfin (as of July 1</a:t>
            </a:r>
            <a:r>
              <a:rPr lang="en-US" sz="2100" baseline="30000" dirty="0"/>
              <a:t>st</a:t>
            </a:r>
            <a:r>
              <a:rPr lang="en-US" sz="2100" dirty="0"/>
              <a:t>, 2020)</a:t>
            </a:r>
          </a:p>
          <a:p>
            <a:r>
              <a:rPr lang="en-US" sz="2100" dirty="0"/>
              <a:t>Cities including Rockville and its surrounding neighborhoods</a:t>
            </a:r>
          </a:p>
          <a:p>
            <a:r>
              <a:rPr lang="en-US" sz="2100" dirty="0"/>
              <a:t>In total, 1090 rows and 27 features in raw dataset</a:t>
            </a:r>
          </a:p>
          <a:p>
            <a:r>
              <a:rPr lang="en-US" sz="2100" dirty="0"/>
              <a:t>Duplicate and redundant features were dropped</a:t>
            </a:r>
          </a:p>
          <a:p>
            <a:r>
              <a:rPr lang="en-US" sz="2100" dirty="0"/>
              <a:t>Two methods were used to filter outliers: Six Sigma and </a:t>
            </a:r>
            <a:r>
              <a:rPr lang="en-US" sz="2100" dirty="0" err="1"/>
              <a:t>Interquantile</a:t>
            </a:r>
            <a:r>
              <a:rPr lang="en-US" sz="2100" dirty="0"/>
              <a:t> Range (IQR) filter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C384F-CD13-A444-9455-3A0919A1D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Filtered distribution of numerical features</a:t>
            </a:r>
          </a:p>
        </p:txBody>
      </p:sp>
      <p:pic>
        <p:nvPicPr>
          <p:cNvPr id="7" name="image23.png">
            <a:extLst>
              <a:ext uri="{FF2B5EF4-FFF2-40B4-BE49-F238E27FC236}">
                <a16:creationId xmlns:a16="http://schemas.microsoft.com/office/drawing/2014/main" id="{82C68054-9D19-0D41-8495-61BB06E186C3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/>
          <a:srcRect l="9455" t="9294" r="8333" b="29647"/>
          <a:stretch>
            <a:fillRect/>
          </a:stretch>
        </p:blipFill>
        <p:spPr>
          <a:xfrm>
            <a:off x="6563238" y="2576513"/>
            <a:ext cx="4734487" cy="35163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4747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4D152-22D0-2B47-9986-5A9F9D9C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620274"/>
            <a:ext cx="3984066" cy="260594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Correlation Matrix of Numeric 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72D278ED-CEF5-4942-968F-C772B2605A7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 t="10654" r="14102"/>
          <a:stretch>
            <a:fillRect/>
          </a:stretch>
        </p:blipFill>
        <p:spPr>
          <a:xfrm>
            <a:off x="4867340" y="549275"/>
            <a:ext cx="6457356" cy="575945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pic>
        <p:nvPicPr>
          <p:cNvPr id="32" name="image24.png">
            <a:extLst>
              <a:ext uri="{FF2B5EF4-FFF2-40B4-BE49-F238E27FC236}">
                <a16:creationId xmlns:a16="http://schemas.microsoft.com/office/drawing/2014/main" id="{57008101-A72E-964A-82FC-497582C16BD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73430" y="4239872"/>
            <a:ext cx="3984067" cy="19978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7688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2B4A-1ACD-DF4C-8C5A-DF424C3A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4"/>
            <a:ext cx="5421644" cy="2391633"/>
          </a:xfrm>
        </p:spPr>
        <p:txBody>
          <a:bodyPr>
            <a:noAutofit/>
          </a:bodyPr>
          <a:lstStyle/>
          <a:p>
            <a:r>
              <a:rPr lang="en-US" sz="4800" dirty="0"/>
              <a:t>Price Variation among Neighborhoods</a:t>
            </a:r>
          </a:p>
        </p:txBody>
      </p:sp>
      <p:pic>
        <p:nvPicPr>
          <p:cNvPr id="7" name="image20.png">
            <a:extLst>
              <a:ext uri="{FF2B5EF4-FFF2-40B4-BE49-F238E27FC236}">
                <a16:creationId xmlns:a16="http://schemas.microsoft.com/office/drawing/2014/main" id="{3C7CF581-13E7-684C-82C1-9F6ED12DD75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 l="5929" t="6906" r="8814"/>
          <a:stretch>
            <a:fillRect/>
          </a:stretch>
        </p:blipFill>
        <p:spPr>
          <a:xfrm>
            <a:off x="6219495" y="3516352"/>
            <a:ext cx="5429250" cy="3158607"/>
          </a:xfrm>
          <a:prstGeom prst="rect">
            <a:avLst/>
          </a:prstGeom>
          <a:ln/>
        </p:spPr>
      </p:pic>
      <p:pic>
        <p:nvPicPr>
          <p:cNvPr id="10" name="image18.png">
            <a:extLst>
              <a:ext uri="{FF2B5EF4-FFF2-40B4-BE49-F238E27FC236}">
                <a16:creationId xmlns:a16="http://schemas.microsoft.com/office/drawing/2014/main" id="{DBB83CC3-60E4-714A-99DB-2D330E0D6A57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rcRect l="8173" t="7207" r="8173" b="6606"/>
          <a:stretch>
            <a:fillRect/>
          </a:stretch>
        </p:blipFill>
        <p:spPr>
          <a:xfrm>
            <a:off x="6211889" y="270393"/>
            <a:ext cx="5444463" cy="3158607"/>
          </a:xfrm>
          <a:prstGeom prst="rect">
            <a:avLst/>
          </a:prstGeom>
          <a:ln/>
        </p:spPr>
      </p:pic>
      <p:pic>
        <p:nvPicPr>
          <p:cNvPr id="11" name="image25.png">
            <a:extLst>
              <a:ext uri="{FF2B5EF4-FFF2-40B4-BE49-F238E27FC236}">
                <a16:creationId xmlns:a16="http://schemas.microsoft.com/office/drawing/2014/main" id="{B6657ECC-4B00-BC49-919B-811C600AA58E}"/>
              </a:ext>
            </a:extLst>
          </p:cNvPr>
          <p:cNvPicPr/>
          <p:nvPr/>
        </p:nvPicPr>
        <p:blipFill>
          <a:blip r:embed="rId4"/>
          <a:srcRect l="7532" t="7507" r="8333" b="6906"/>
          <a:stretch>
            <a:fillRect/>
          </a:stretch>
        </p:blipFill>
        <p:spPr>
          <a:xfrm>
            <a:off x="528043" y="3306897"/>
            <a:ext cx="5444463" cy="33396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9427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19.png" descr="A close up of a map&#10;&#10;Description automatically generated">
            <a:extLst>
              <a:ext uri="{FF2B5EF4-FFF2-40B4-BE49-F238E27FC236}">
                <a16:creationId xmlns:a16="http://schemas.microsoft.com/office/drawing/2014/main" id="{E60E4DBB-EB28-D94E-A862-3FC9A23817C4}"/>
              </a:ext>
            </a:extLst>
          </p:cNvPr>
          <p:cNvPicPr/>
          <p:nvPr/>
        </p:nvPicPr>
        <p:blipFill rotWithShape="1">
          <a:blip r:embed="rId2"/>
          <a:srcRect l="15214" r="16754"/>
          <a:stretch/>
        </p:blipFill>
        <p:spPr>
          <a:xfrm>
            <a:off x="0" y="7449"/>
            <a:ext cx="8886700" cy="685800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855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2B4A-1ACD-DF4C-8C5A-DF424C3A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939114"/>
            <a:ext cx="3565524" cy="2844731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Spatial Distribution of Housing Price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0915301" y="5534728"/>
            <a:ext cx="667802" cy="631474"/>
            <a:chOff x="10478914" y="1506691"/>
            <a:chExt cx="667802" cy="63147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F7CD3B8-4EAD-4444-9EB3-CA03A661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291D29-89DD-664F-B308-BBE89111BF2B}"/>
              </a:ext>
            </a:extLst>
          </p:cNvPr>
          <p:cNvSpPr txBox="1"/>
          <p:nvPr/>
        </p:nvSpPr>
        <p:spPr>
          <a:xfrm>
            <a:off x="8007453" y="5472780"/>
            <a:ext cx="320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Blue: Under $444,500</a:t>
            </a:r>
          </a:p>
          <a:p>
            <a:pPr lvl="0"/>
            <a:r>
              <a:rPr lang="en-US" dirty="0"/>
              <a:t>Green: $444,500 - $533,500</a:t>
            </a:r>
          </a:p>
          <a:p>
            <a:pPr lvl="0"/>
            <a:r>
              <a:rPr lang="en-US" dirty="0"/>
              <a:t>Yellow: $533,500 - $700,000</a:t>
            </a:r>
          </a:p>
          <a:p>
            <a:r>
              <a:rPr lang="en-US" dirty="0"/>
              <a:t>Red: Over $700,000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6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17.png">
            <a:extLst>
              <a:ext uri="{FF2B5EF4-FFF2-40B4-BE49-F238E27FC236}">
                <a16:creationId xmlns:a16="http://schemas.microsoft.com/office/drawing/2014/main" id="{79CA3EF6-0DA2-3B47-924A-CA1CCA98C156}"/>
              </a:ext>
            </a:extLst>
          </p:cNvPr>
          <p:cNvPicPr/>
          <p:nvPr/>
        </p:nvPicPr>
        <p:blipFill rotWithShape="1">
          <a:blip r:embed="rId2"/>
          <a:srcRect l="20283" r="21483"/>
          <a:stretch/>
        </p:blipFill>
        <p:spPr>
          <a:xfrm>
            <a:off x="4122329" y="-11765"/>
            <a:ext cx="8109005" cy="685800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88019-23BC-AB48-9DB8-8EC5C079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82" y="1096217"/>
            <a:ext cx="3565524" cy="2624766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Spatial Distribution of Price Per Square Foot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F936EC-705D-CD41-ACE3-00390940AA44}"/>
              </a:ext>
            </a:extLst>
          </p:cNvPr>
          <p:cNvSpPr txBox="1"/>
          <p:nvPr/>
        </p:nvSpPr>
        <p:spPr>
          <a:xfrm>
            <a:off x="611851" y="5397648"/>
            <a:ext cx="320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Blue: Under $198</a:t>
            </a:r>
          </a:p>
          <a:p>
            <a:pPr lvl="0"/>
            <a:r>
              <a:rPr lang="en-US" dirty="0"/>
              <a:t>Green: $198 - $235</a:t>
            </a:r>
          </a:p>
          <a:p>
            <a:pPr lvl="0"/>
            <a:r>
              <a:rPr lang="en-US" dirty="0"/>
              <a:t>Yellow: $235 - $276</a:t>
            </a:r>
          </a:p>
          <a:p>
            <a:r>
              <a:rPr lang="en-US" dirty="0"/>
              <a:t>Red: Over $276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3D3EACBD-5068-D14A-9947-C19FE7C5A5F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640" t="-1" r="21574" b="-1"/>
          <a:stretch/>
        </p:blipFill>
        <p:spPr>
          <a:xfrm>
            <a:off x="4301219" y="10"/>
            <a:ext cx="7886319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9A4C3-77E0-0F45-ADB1-9F440E63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Spatial Distribution of Year Built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E1894-D9B0-C74F-AFF8-32847D327CF8}"/>
              </a:ext>
            </a:extLst>
          </p:cNvPr>
          <p:cNvSpPr txBox="1"/>
          <p:nvPr/>
        </p:nvSpPr>
        <p:spPr>
          <a:xfrm>
            <a:off x="611851" y="5025904"/>
            <a:ext cx="32055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dirty="0"/>
              <a:t>Blue: Before 1961</a:t>
            </a:r>
          </a:p>
          <a:p>
            <a:pPr lvl="0">
              <a:spcAft>
                <a:spcPts val="600"/>
              </a:spcAft>
            </a:pPr>
            <a:r>
              <a:rPr lang="en-US" dirty="0"/>
              <a:t>Green: 1961 - 1970</a:t>
            </a:r>
          </a:p>
          <a:p>
            <a:pPr lvl="0">
              <a:spcAft>
                <a:spcPts val="600"/>
              </a:spcAft>
            </a:pPr>
            <a:r>
              <a:rPr lang="en-US" dirty="0"/>
              <a:t>Yellow: 1970 - 1986</a:t>
            </a:r>
          </a:p>
          <a:p>
            <a:pPr>
              <a:spcAft>
                <a:spcPts val="600"/>
              </a:spcAft>
            </a:pPr>
            <a:r>
              <a:rPr lang="en-US" dirty="0"/>
              <a:t>Red: After 1986</a:t>
            </a:r>
          </a:p>
        </p:txBody>
      </p:sp>
    </p:spTree>
    <p:extLst>
      <p:ext uri="{BB962C8B-B14F-4D97-AF65-F5344CB8AC3E}">
        <p14:creationId xmlns:p14="http://schemas.microsoft.com/office/powerpoint/2010/main" val="9157670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8E7"/>
      </a:lt2>
      <a:accent1>
        <a:srgbClr val="B13B52"/>
      </a:accent1>
      <a:accent2>
        <a:srgbClr val="C34D95"/>
      </a:accent2>
      <a:accent3>
        <a:srgbClr val="C3674D"/>
      </a:accent3>
      <a:accent4>
        <a:srgbClr val="3BB182"/>
      </a:accent4>
      <a:accent5>
        <a:srgbClr val="46B2B4"/>
      </a:accent5>
      <a:accent6>
        <a:srgbClr val="3B7EB1"/>
      </a:accent6>
      <a:hlink>
        <a:srgbClr val="31937F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Walbaum Display</vt:lpstr>
      <vt:lpstr>3DFloatVTI</vt:lpstr>
      <vt:lpstr>IBM Data Science Capstone Project</vt:lpstr>
      <vt:lpstr>Background &amp;  Problem</vt:lpstr>
      <vt:lpstr>Project Interests</vt:lpstr>
      <vt:lpstr>Data Acquisition &amp; Cleaning</vt:lpstr>
      <vt:lpstr>Correlation Matrix of Numeric Features</vt:lpstr>
      <vt:lpstr>Price Variation among Neighborhoods</vt:lpstr>
      <vt:lpstr>Spatial Distribution of Housing Price</vt:lpstr>
      <vt:lpstr>Spatial Distribution of Price Per Square Foot</vt:lpstr>
      <vt:lpstr>Spatial Distribution of Year Built</vt:lpstr>
      <vt:lpstr>Most Common Venues of Each Neighborhood</vt:lpstr>
      <vt:lpstr>Clusters of Venues</vt:lpstr>
      <vt:lpstr>Cluster 1</vt:lpstr>
      <vt:lpstr>Cluster 2</vt:lpstr>
      <vt:lpstr>Cluster 3</vt:lpstr>
      <vt:lpstr>Cluster 4</vt:lpstr>
      <vt:lpstr>Cluster 5</vt:lpstr>
      <vt:lpstr>Cluster 6</vt:lpstr>
      <vt:lpstr>Conclusion &amp;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Hanh Ta</dc:creator>
  <cp:lastModifiedBy>Hanh Ta</cp:lastModifiedBy>
  <cp:revision>1</cp:revision>
  <dcterms:created xsi:type="dcterms:W3CDTF">2020-08-03T19:03:24Z</dcterms:created>
  <dcterms:modified xsi:type="dcterms:W3CDTF">2020-08-03T19:03:41Z</dcterms:modified>
</cp:coreProperties>
</file>